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Inter" charset="1" panose="020B0502030000000004"/>
      <p:regular r:id="rId10"/>
    </p:embeddedFont>
    <p:embeddedFont>
      <p:font typeface="Inter Bold" charset="1" panose="020B0802030000000004"/>
      <p:regular r:id="rId11"/>
    </p:embeddedFont>
    <p:embeddedFont>
      <p:font typeface="Inter Italics" charset="1" panose="020B0502030000000004"/>
      <p:regular r:id="rId12"/>
    </p:embeddedFont>
    <p:embeddedFont>
      <p:font typeface="Inter Bold Italics" charset="1" panose="020B0802030000000004"/>
      <p:regular r:id="rId13"/>
    </p:embeddedFont>
    <p:embeddedFont>
      <p:font typeface="Inter Thin" charset="1" panose="020B0A02050000000004"/>
      <p:regular r:id="rId14"/>
    </p:embeddedFont>
    <p:embeddedFont>
      <p:font typeface="Inter Thin Bold" charset="1" panose="020B0502030000000004"/>
      <p:regular r:id="rId15"/>
    </p:embeddedFont>
    <p:embeddedFont>
      <p:font typeface="Inter Thin Italics" charset="1" panose="020B0A02050000000004"/>
      <p:regular r:id="rId16"/>
    </p:embeddedFont>
    <p:embeddedFont>
      <p:font typeface="Inter Thin Bold Italics" charset="1" panose="020B0502030000000004"/>
      <p:regular r:id="rId17"/>
    </p:embeddedFont>
    <p:embeddedFont>
      <p:font typeface="Poppins Medium" charset="1" panose="00000600000000000000"/>
      <p:regular r:id="rId18"/>
    </p:embeddedFont>
    <p:embeddedFont>
      <p:font typeface="Poppins Medium Bold" charset="1" panose="00000700000000000000"/>
      <p:regular r:id="rId19"/>
    </p:embeddedFont>
    <p:embeddedFont>
      <p:font typeface="Poppins Medium Italics" charset="1" panose="00000600000000000000"/>
      <p:regular r:id="rId20"/>
    </p:embeddedFont>
    <p:embeddedFont>
      <p:font typeface="Poppins Medium Bold Italics" charset="1" panose="00000700000000000000"/>
      <p:regular r:id="rId21"/>
    </p:embeddedFont>
    <p:embeddedFont>
      <p:font typeface="Noto Sans T Chinese" charset="1" panose="020B0500000000000000"/>
      <p:regular r:id="rId22"/>
    </p:embeddedFont>
    <p:embeddedFont>
      <p:font typeface="Noto Sans T Chinese Bold" charset="1" panose="020B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jpeg>
</file>

<file path=ppt/media/image4.pn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4461" y="3506329"/>
            <a:ext cx="11299077" cy="1577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79"/>
              </a:lnSpc>
            </a:pPr>
            <a:r>
              <a:rPr lang="en-US" sz="8770">
                <a:solidFill>
                  <a:srgbClr val="000000"/>
                </a:solidFill>
                <a:ea typeface="Poppins Medium"/>
              </a:rPr>
              <a:t>妞妞（鬥牛）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2681552">
            <a:off x="8169480" y="5124427"/>
            <a:ext cx="621300" cy="621300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8753099" y="5277682"/>
            <a:ext cx="185740" cy="18574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034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024520" y="5277682"/>
            <a:ext cx="185740" cy="18574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03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338349" y="5988696"/>
            <a:ext cx="8829500" cy="253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3"/>
              </a:lnSpc>
            </a:pPr>
            <a:r>
              <a:rPr lang="en-US" sz="3630">
                <a:solidFill>
                  <a:srgbClr val="000000"/>
                </a:solidFill>
                <a:ea typeface="Inter"/>
              </a:rPr>
              <a:t>第四組</a:t>
            </a:r>
          </a:p>
          <a:p>
            <a:pPr algn="ctr">
              <a:lnSpc>
                <a:spcPts val="5083"/>
              </a:lnSpc>
            </a:pPr>
            <a:r>
              <a:rPr lang="en-US" sz="3630">
                <a:solidFill>
                  <a:srgbClr val="000000"/>
                </a:solidFill>
                <a:ea typeface="Inter"/>
              </a:rPr>
              <a:t>資工1A林敏菁</a:t>
            </a:r>
          </a:p>
          <a:p>
            <a:pPr algn="ctr">
              <a:lnSpc>
                <a:spcPts val="5083"/>
              </a:lnSpc>
            </a:pPr>
            <a:r>
              <a:rPr lang="en-US" sz="3630">
                <a:solidFill>
                  <a:srgbClr val="000000"/>
                </a:solidFill>
                <a:ea typeface="Inter"/>
              </a:rPr>
              <a:t>資工3A蘇梓棱</a:t>
            </a:r>
          </a:p>
          <a:p>
            <a:pPr algn="ctr">
              <a:lnSpc>
                <a:spcPts val="5083"/>
              </a:lnSpc>
              <a:spcBef>
                <a:spcPct val="0"/>
              </a:spcBef>
            </a:pPr>
            <a:r>
              <a:rPr lang="en-US" sz="3630">
                <a:solidFill>
                  <a:srgbClr val="000000"/>
                </a:solidFill>
                <a:ea typeface="Inter"/>
              </a:rPr>
              <a:t>資工3B鄭博安</a:t>
            </a:r>
          </a:p>
        </p:txBody>
      </p:sp>
      <p:grpSp>
        <p:nvGrpSpPr>
          <p:cNvPr name="Group 9" id="9"/>
          <p:cNvGrpSpPr/>
          <p:nvPr/>
        </p:nvGrpSpPr>
        <p:grpSpPr>
          <a:xfrm rot="-10800000">
            <a:off x="14430721" y="0"/>
            <a:ext cx="3847852" cy="3841695"/>
            <a:chOff x="0" y="0"/>
            <a:chExt cx="6350000" cy="6339840"/>
          </a:xfrm>
        </p:grpSpPr>
        <p:sp>
          <p:nvSpPr>
            <p:cNvPr name="Freeform 10" id="10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12377540" y="0"/>
            <a:ext cx="2044362" cy="2041091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44B875"/>
            </a:solidFill>
          </p:spPr>
        </p:sp>
      </p:grpSp>
      <p:grpSp>
        <p:nvGrpSpPr>
          <p:cNvPr name="Group 13" id="13"/>
          <p:cNvGrpSpPr/>
          <p:nvPr/>
        </p:nvGrpSpPr>
        <p:grpSpPr>
          <a:xfrm rot="-10800000">
            <a:off x="10090315" y="-55305"/>
            <a:ext cx="8188258" cy="8175157"/>
            <a:chOff x="0" y="0"/>
            <a:chExt cx="6350000" cy="6339840"/>
          </a:xfrm>
        </p:grpSpPr>
        <p:sp>
          <p:nvSpPr>
            <p:cNvPr name="Freeform 14" id="14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D034">
                <a:alpha val="15686"/>
              </a:srgbClr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0" y="6445305"/>
            <a:ext cx="3847852" cy="3841695"/>
            <a:chOff x="0" y="0"/>
            <a:chExt cx="6350000" cy="6339840"/>
          </a:xfrm>
        </p:grpSpPr>
        <p:sp>
          <p:nvSpPr>
            <p:cNvPr name="Freeform 16" id="16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3856671" y="8245909"/>
            <a:ext cx="2044362" cy="2041091"/>
            <a:chOff x="0" y="0"/>
            <a:chExt cx="6350000" cy="6339840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44B875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0" y="2111843"/>
            <a:ext cx="8188258" cy="8175157"/>
            <a:chOff x="0" y="0"/>
            <a:chExt cx="6350000" cy="6339840"/>
          </a:xfrm>
        </p:grpSpPr>
        <p:sp>
          <p:nvSpPr>
            <p:cNvPr name="Freeform 20" id="20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D034">
                <a:alpha val="15686"/>
              </a:srgbClr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375" y="0"/>
            <a:ext cx="10296186" cy="10555360"/>
            <a:chOff x="0" y="0"/>
            <a:chExt cx="8558419" cy="8773851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8558419" cy="8773851"/>
            </a:xfrm>
            <a:custGeom>
              <a:avLst/>
              <a:gdLst/>
              <a:ahLst/>
              <a:cxnLst/>
              <a:rect r="r" b="b" t="t" l="l"/>
              <a:pathLst>
                <a:path h="8773851" w="8558419">
                  <a:moveTo>
                    <a:pt x="0" y="0"/>
                  </a:moveTo>
                  <a:lnTo>
                    <a:pt x="8558419" y="0"/>
                  </a:lnTo>
                  <a:lnTo>
                    <a:pt x="8558419" y="8773851"/>
                  </a:lnTo>
                  <a:lnTo>
                    <a:pt x="0" y="8773851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31732" t="0" r="7585" b="0"/>
          <a:stretch>
            <a:fillRect/>
          </a:stretch>
        </p:blipFill>
        <p:spPr>
          <a:xfrm flipH="false" flipV="false" rot="0">
            <a:off x="11193561" y="0"/>
            <a:ext cx="9888882" cy="102870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35186" y="421978"/>
            <a:ext cx="7077546" cy="1051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92"/>
              </a:lnSpc>
              <a:spcBef>
                <a:spcPct val="0"/>
              </a:spcBef>
            </a:pPr>
            <a:r>
              <a:rPr lang="en-US" sz="5851">
                <a:solidFill>
                  <a:srgbClr val="FFFFFF"/>
                </a:solidFill>
                <a:ea typeface="Poppins Medium"/>
              </a:rPr>
              <a:t>動機  Motivation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36653" y="2986316"/>
            <a:ext cx="9417629" cy="4219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75"/>
              </a:lnSpc>
            </a:pPr>
            <a:r>
              <a:rPr lang="en-US" sz="3183">
                <a:solidFill>
                  <a:srgbClr val="FFFFFF"/>
                </a:solidFill>
                <a:ea typeface="Inter Thin"/>
              </a:rPr>
              <a:t>現在越來越少有機會在生活中和親朋好友玩撲克牌遊戲，藉此我們可以創造一款使用電腦就能玩撲克牌遊戲的程式。</a:t>
            </a:r>
          </a:p>
          <a:p>
            <a:pPr>
              <a:lnSpc>
                <a:spcPts val="4775"/>
              </a:lnSpc>
            </a:pPr>
          </a:p>
          <a:p>
            <a:pPr marL="0" indent="0" lvl="0">
              <a:lnSpc>
                <a:spcPts val="4775"/>
              </a:lnSpc>
            </a:pPr>
            <a:r>
              <a:rPr lang="en-US" sz="3183">
                <a:solidFill>
                  <a:srgbClr val="FFFFFF"/>
                </a:solidFill>
                <a:ea typeface="Inter Thin"/>
              </a:rPr>
              <a:t>本次小專題設計的是妞妞，是許多人賭博的最愛之一，不過由於不提倡博弈，本次不會將賭金列入遊戲設計。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375" y="0"/>
            <a:ext cx="10296186" cy="10555360"/>
            <a:chOff x="0" y="0"/>
            <a:chExt cx="8558419" cy="8773851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8558419" cy="8773851"/>
            </a:xfrm>
            <a:custGeom>
              <a:avLst/>
              <a:gdLst/>
              <a:ahLst/>
              <a:cxnLst/>
              <a:rect r="r" b="b" t="t" l="l"/>
              <a:pathLst>
                <a:path h="8773851" w="8558419">
                  <a:moveTo>
                    <a:pt x="0" y="0"/>
                  </a:moveTo>
                  <a:lnTo>
                    <a:pt x="8558419" y="0"/>
                  </a:lnTo>
                  <a:lnTo>
                    <a:pt x="8558419" y="8773851"/>
                  </a:lnTo>
                  <a:lnTo>
                    <a:pt x="0" y="8773851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31732" t="0" r="7585" b="0"/>
          <a:stretch>
            <a:fillRect/>
          </a:stretch>
        </p:blipFill>
        <p:spPr>
          <a:xfrm flipH="false" flipV="false" rot="0">
            <a:off x="11193561" y="0"/>
            <a:ext cx="9888882" cy="102870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35186" y="530992"/>
            <a:ext cx="8089730" cy="520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92"/>
              </a:lnSpc>
            </a:pPr>
            <a:r>
              <a:rPr lang="en-US" sz="5851">
                <a:solidFill>
                  <a:srgbClr val="FFFFFF"/>
                </a:solidFill>
                <a:ea typeface="Poppins Medium"/>
              </a:rPr>
              <a:t>程式介紹  Introduction</a:t>
            </a: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 algn="l" marL="0" indent="0" lvl="0">
              <a:lnSpc>
                <a:spcPts val="819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36653" y="2512065"/>
            <a:ext cx="9417629" cy="4774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5"/>
              </a:lnSpc>
            </a:pPr>
          </a:p>
          <a:p>
            <a:pPr algn="just">
              <a:lnSpc>
                <a:spcPts val="4775"/>
              </a:lnSpc>
            </a:pPr>
          </a:p>
          <a:p>
            <a:pPr algn="just">
              <a:lnSpc>
                <a:spcPts val="4775"/>
              </a:lnSpc>
            </a:pPr>
            <a:r>
              <a:rPr lang="en-US" sz="3183">
                <a:solidFill>
                  <a:srgbClr val="FFFFFF"/>
                </a:solidFill>
                <a:ea typeface="Inter Thin"/>
              </a:rPr>
              <a:t>玩家必須將發到手中的5張牌分成兩組，進行大小比較。第一組牌為3張，第二組牌為2張。 </a:t>
            </a:r>
          </a:p>
          <a:p>
            <a:pPr algn="just">
              <a:lnSpc>
                <a:spcPts val="4775"/>
              </a:lnSpc>
            </a:pPr>
          </a:p>
          <a:p>
            <a:pPr algn="just">
              <a:lnSpc>
                <a:spcPts val="4775"/>
              </a:lnSpc>
            </a:pPr>
            <a:r>
              <a:rPr lang="en-US" sz="3183">
                <a:solidFill>
                  <a:srgbClr val="FFFFFF"/>
                </a:solidFill>
                <a:ea typeface="Inter Thin"/>
              </a:rPr>
              <a:t>玩家把5張牌分為兩組後，需要各自和莊家進行大小比較。</a:t>
            </a:r>
          </a:p>
          <a:p>
            <a:pPr marL="0" indent="0" lvl="0">
              <a:lnSpc>
                <a:spcPts val="4775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375" y="0"/>
            <a:ext cx="17390625" cy="10555360"/>
            <a:chOff x="0" y="0"/>
            <a:chExt cx="14455476" cy="8773851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4455476" cy="8773851"/>
            </a:xfrm>
            <a:custGeom>
              <a:avLst/>
              <a:gdLst/>
              <a:ahLst/>
              <a:cxnLst/>
              <a:rect r="r" b="b" t="t" l="l"/>
              <a:pathLst>
                <a:path h="8773851" w="14455476">
                  <a:moveTo>
                    <a:pt x="0" y="0"/>
                  </a:moveTo>
                  <a:lnTo>
                    <a:pt x="14455476" y="0"/>
                  </a:lnTo>
                  <a:lnTo>
                    <a:pt x="14455476" y="8773851"/>
                  </a:lnTo>
                  <a:lnTo>
                    <a:pt x="0" y="8773851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235186" y="530992"/>
            <a:ext cx="8089730" cy="6242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92"/>
              </a:lnSpc>
            </a:pPr>
            <a:r>
              <a:rPr lang="en-US" sz="5851">
                <a:solidFill>
                  <a:srgbClr val="FFFFFF"/>
                </a:solidFill>
                <a:ea typeface="Poppins Medium"/>
              </a:rPr>
              <a:t>程式規則  Regulation</a:t>
            </a: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 algn="l" marL="0" indent="0" lvl="0">
              <a:lnSpc>
                <a:spcPts val="819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139238" y="4573563"/>
            <a:ext cx="9525" cy="9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33446" y="3309917"/>
            <a:ext cx="15317" cy="930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5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35186" y="2679805"/>
            <a:ext cx="16024114" cy="6771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內有一名玩家和三台電腦。</a:t>
            </a:r>
          </a:p>
          <a:p>
            <a:pPr>
              <a:lnSpc>
                <a:spcPts val="4768"/>
              </a:lnSpc>
            </a:pP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遊戲用牌為一副牌，去除兩張鬼牌。</a:t>
            </a:r>
          </a:p>
          <a:p>
            <a:pPr>
              <a:lnSpc>
                <a:spcPts val="4768"/>
              </a:lnSpc>
            </a:pP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遊戲人數共4人，每人隨機發5張牌，莊家固定由電腦擔任。</a:t>
            </a:r>
          </a:p>
          <a:p>
            <a:pPr>
              <a:lnSpc>
                <a:spcPts val="4768"/>
              </a:lnSpc>
            </a:pP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牌面A=1點，2~9即為牌面點數，J、Q、K都算10點。牌局中如果需要比大小，順序是A最小，接下來依序為2、3、4…10、J、Q、K。</a:t>
            </a:r>
          </a:p>
          <a:p>
            <a:pPr>
              <a:lnSpc>
                <a:spcPts val="5346"/>
              </a:lnSpc>
            </a:pPr>
          </a:p>
          <a:p>
            <a:pPr>
              <a:lnSpc>
                <a:spcPts val="5346"/>
              </a:lnSpc>
            </a:pPr>
          </a:p>
          <a:p>
            <a:pPr>
              <a:lnSpc>
                <a:spcPts val="476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375" y="0"/>
            <a:ext cx="17390625" cy="10555360"/>
            <a:chOff x="0" y="0"/>
            <a:chExt cx="14455476" cy="8773851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14455476" cy="8773851"/>
            </a:xfrm>
            <a:custGeom>
              <a:avLst/>
              <a:gdLst/>
              <a:ahLst/>
              <a:cxnLst/>
              <a:rect r="r" b="b" t="t" l="l"/>
              <a:pathLst>
                <a:path h="8773851" w="14455476">
                  <a:moveTo>
                    <a:pt x="0" y="0"/>
                  </a:moveTo>
                  <a:lnTo>
                    <a:pt x="14455476" y="0"/>
                  </a:lnTo>
                  <a:lnTo>
                    <a:pt x="14455476" y="8773851"/>
                  </a:lnTo>
                  <a:lnTo>
                    <a:pt x="0" y="8773851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235186" y="530992"/>
            <a:ext cx="8089730" cy="6242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92"/>
              </a:lnSpc>
            </a:pPr>
            <a:r>
              <a:rPr lang="en-US" sz="5851">
                <a:solidFill>
                  <a:srgbClr val="FFFFFF"/>
                </a:solidFill>
                <a:ea typeface="Poppins Medium"/>
              </a:rPr>
              <a:t>程式規則  Regulation</a:t>
            </a: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>
              <a:lnSpc>
                <a:spcPts val="8192"/>
              </a:lnSpc>
            </a:pPr>
          </a:p>
          <a:p>
            <a:pPr algn="l" marL="0" indent="0" lvl="0">
              <a:lnSpc>
                <a:spcPts val="8192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139238" y="4573563"/>
            <a:ext cx="9525" cy="9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2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33446" y="3309917"/>
            <a:ext cx="15317" cy="930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5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80631" y="1844576"/>
            <a:ext cx="16024114" cy="8710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8"/>
              </a:lnSpc>
            </a:pPr>
            <a:r>
              <a:rPr lang="en-US" sz="3705">
                <a:solidFill>
                  <a:srgbClr val="FFD034"/>
                </a:solidFill>
                <a:ea typeface="Poppins Medium"/>
              </a:rPr>
              <a:t>基本牌</a:t>
            </a:r>
          </a:p>
          <a:p>
            <a:pPr>
              <a:lnSpc>
                <a:spcPts val="5188"/>
              </a:lnSpc>
            </a:pP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無妞（烏龍）：又分為無公牌（莊家贏）、有公牌（JQK）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latin typeface="Poppins Medium"/>
              </a:rPr>
              <a:t>EX: 10 3 2 Q 6 因為沒有3張能加起來成為10的整數倍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有妞：分為大點（第二組牌&gt;6點）、小點（第二組牌&lt;=6點）EX: 10 3 7 Q 6 為牛六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妞妞：EX: 10 3 7 Q K</a:t>
            </a:r>
          </a:p>
          <a:p>
            <a:pPr>
              <a:lnSpc>
                <a:spcPts val="5188"/>
              </a:lnSpc>
            </a:pPr>
          </a:p>
          <a:p>
            <a:pPr>
              <a:lnSpc>
                <a:spcPts val="5188"/>
              </a:lnSpc>
            </a:pPr>
            <a:r>
              <a:rPr lang="en-US" sz="3705">
                <a:solidFill>
                  <a:srgbClr val="FFD034"/>
                </a:solidFill>
                <a:ea typeface="Poppins Medium"/>
              </a:rPr>
              <a:t>牌型大小</a:t>
            </a:r>
          </a:p>
          <a:p>
            <a:pPr>
              <a:lnSpc>
                <a:spcPts val="5188"/>
              </a:lnSpc>
            </a:pP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如果號碼相同可以比花色，原則是黑桃♠＞紅心♥＞方塊♦＞梅花♣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無妞：比單張大小單張最大為 K……A 。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有妞：比分數大小 9分最大 9-8-……A 。</a:t>
            </a:r>
          </a:p>
          <a:p>
            <a:pPr>
              <a:lnSpc>
                <a:spcPts val="4768"/>
              </a:lnSpc>
            </a:pPr>
            <a:r>
              <a:rPr lang="en-US" sz="3405">
                <a:solidFill>
                  <a:srgbClr val="FFFFFF"/>
                </a:solidFill>
                <a:ea typeface="Poppins Medium"/>
              </a:rPr>
              <a:t>妞妞：比單張+花色大小 K……A 黑桃&gt;紅桃&gt;梅花&gt;方塊。</a:t>
            </a:r>
          </a:p>
          <a:p>
            <a:pPr>
              <a:lnSpc>
                <a:spcPts val="476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75401"/>
            <a:ext cx="16047997" cy="9722661"/>
            <a:chOff x="0" y="0"/>
            <a:chExt cx="9911821" cy="6005066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0" y="0"/>
              <a:ext cx="9911821" cy="6005066"/>
            </a:xfrm>
            <a:custGeom>
              <a:avLst/>
              <a:gdLst/>
              <a:ahLst/>
              <a:cxnLst/>
              <a:rect r="r" b="b" t="t" l="l"/>
              <a:pathLst>
                <a:path h="6005066" w="9911821">
                  <a:moveTo>
                    <a:pt x="0" y="0"/>
                  </a:moveTo>
                  <a:lnTo>
                    <a:pt x="9911821" y="0"/>
                  </a:lnTo>
                  <a:lnTo>
                    <a:pt x="9911821" y="6005066"/>
                  </a:lnTo>
                  <a:lnTo>
                    <a:pt x="0" y="6005066"/>
                  </a:lnTo>
                  <a:close/>
                </a:path>
              </a:pathLst>
            </a:custGeom>
            <a:solidFill>
              <a:srgbClr val="F8F8F8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636891" y="275401"/>
            <a:ext cx="11319865" cy="972266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97239" y="298037"/>
            <a:ext cx="7077546" cy="1700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192"/>
              </a:lnSpc>
            </a:pPr>
            <a:r>
              <a:rPr lang="en-US" sz="5851">
                <a:solidFill>
                  <a:srgbClr val="000000"/>
                </a:solidFill>
                <a:latin typeface="Poppins Medium"/>
              </a:rPr>
              <a:t>UML</a:t>
            </a:r>
          </a:p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3131"/>
                </a:solidFill>
                <a:ea typeface="Poppins Medium"/>
              </a:rPr>
              <a:t>（後續內容會視需求增加）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2480" y="3338370"/>
            <a:ext cx="5404978" cy="6250439"/>
            <a:chOff x="0" y="0"/>
            <a:chExt cx="1265408" cy="1463347"/>
          </a:xfrm>
        </p:grpSpPr>
        <p:sp>
          <p:nvSpPr>
            <p:cNvPr name="Freeform 3" id="3"/>
            <p:cNvSpPr/>
            <p:nvPr/>
          </p:nvSpPr>
          <p:spPr>
            <a:xfrm flipH="false" flipV="false">
              <a:off x="6350" y="6350"/>
              <a:ext cx="1252709" cy="1450647"/>
            </a:xfrm>
            <a:custGeom>
              <a:avLst/>
              <a:gdLst/>
              <a:ahLst/>
              <a:cxnLst/>
              <a:rect r="r" b="b" t="t" l="l"/>
              <a:pathLst>
                <a:path h="1450647" w="1252709">
                  <a:moveTo>
                    <a:pt x="1252709" y="271780"/>
                  </a:moveTo>
                  <a:lnTo>
                    <a:pt x="1252709" y="1450647"/>
                  </a:lnTo>
                  <a:lnTo>
                    <a:pt x="0" y="1450647"/>
                  </a:lnTo>
                  <a:lnTo>
                    <a:pt x="0" y="0"/>
                  </a:lnTo>
                  <a:lnTo>
                    <a:pt x="980928" y="0"/>
                  </a:lnTo>
                  <a:close/>
                </a:path>
              </a:pathLst>
            </a:custGeom>
            <a:solidFill>
              <a:srgbClr val="06327D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>
              <a:off x="0" y="0"/>
              <a:ext cx="1265409" cy="1463347"/>
            </a:xfrm>
            <a:custGeom>
              <a:avLst/>
              <a:gdLst/>
              <a:ahLst/>
              <a:cxnLst/>
              <a:rect r="r" b="b" t="t" l="l"/>
              <a:pathLst>
                <a:path h="1463347" w="1265409">
                  <a:moveTo>
                    <a:pt x="1265409" y="1463347"/>
                  </a:moveTo>
                  <a:lnTo>
                    <a:pt x="0" y="1463347"/>
                  </a:lnTo>
                  <a:lnTo>
                    <a:pt x="0" y="0"/>
                  </a:lnTo>
                  <a:lnTo>
                    <a:pt x="989819" y="0"/>
                  </a:lnTo>
                  <a:lnTo>
                    <a:pt x="1265409" y="275590"/>
                  </a:lnTo>
                  <a:cubicBezTo>
                    <a:pt x="1265409" y="275590"/>
                    <a:pt x="1265409" y="1463347"/>
                    <a:pt x="1265409" y="1463347"/>
                  </a:cubicBezTo>
                  <a:close/>
                  <a:moveTo>
                    <a:pt x="12700" y="1450647"/>
                  </a:moveTo>
                  <a:lnTo>
                    <a:pt x="1252709" y="1450647"/>
                  </a:lnTo>
                  <a:lnTo>
                    <a:pt x="1252709" y="280670"/>
                  </a:lnTo>
                  <a:lnTo>
                    <a:pt x="984739" y="12700"/>
                  </a:lnTo>
                  <a:lnTo>
                    <a:pt x="12700" y="12700"/>
                  </a:lnTo>
                  <a:lnTo>
                    <a:pt x="12700" y="1450647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441511" y="3338370"/>
            <a:ext cx="5404978" cy="6250439"/>
            <a:chOff x="0" y="0"/>
            <a:chExt cx="1265408" cy="1463347"/>
          </a:xfrm>
        </p:grpSpPr>
        <p:sp>
          <p:nvSpPr>
            <p:cNvPr name="Freeform 6" id="6"/>
            <p:cNvSpPr/>
            <p:nvPr/>
          </p:nvSpPr>
          <p:spPr>
            <a:xfrm flipH="false" flipV="false">
              <a:off x="6350" y="6350"/>
              <a:ext cx="1252709" cy="1450647"/>
            </a:xfrm>
            <a:custGeom>
              <a:avLst/>
              <a:gdLst/>
              <a:ahLst/>
              <a:cxnLst/>
              <a:rect r="r" b="b" t="t" l="l"/>
              <a:pathLst>
                <a:path h="1450647" w="1252709">
                  <a:moveTo>
                    <a:pt x="1252709" y="271780"/>
                  </a:moveTo>
                  <a:lnTo>
                    <a:pt x="1252709" y="1450647"/>
                  </a:lnTo>
                  <a:lnTo>
                    <a:pt x="0" y="1450647"/>
                  </a:lnTo>
                  <a:lnTo>
                    <a:pt x="0" y="0"/>
                  </a:lnTo>
                  <a:lnTo>
                    <a:pt x="980928" y="0"/>
                  </a:lnTo>
                  <a:close/>
                </a:path>
              </a:pathLst>
            </a:custGeom>
            <a:solidFill>
              <a:srgbClr val="2B70E4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>
              <a:off x="0" y="0"/>
              <a:ext cx="1265409" cy="1463347"/>
            </a:xfrm>
            <a:custGeom>
              <a:avLst/>
              <a:gdLst/>
              <a:ahLst/>
              <a:cxnLst/>
              <a:rect r="r" b="b" t="t" l="l"/>
              <a:pathLst>
                <a:path h="1463347" w="1265409">
                  <a:moveTo>
                    <a:pt x="1265409" y="1463347"/>
                  </a:moveTo>
                  <a:lnTo>
                    <a:pt x="0" y="1463347"/>
                  </a:lnTo>
                  <a:lnTo>
                    <a:pt x="0" y="0"/>
                  </a:lnTo>
                  <a:lnTo>
                    <a:pt x="989819" y="0"/>
                  </a:lnTo>
                  <a:lnTo>
                    <a:pt x="1265409" y="275590"/>
                  </a:lnTo>
                  <a:cubicBezTo>
                    <a:pt x="1265409" y="275590"/>
                    <a:pt x="1265409" y="1463347"/>
                    <a:pt x="1265409" y="1463347"/>
                  </a:cubicBezTo>
                  <a:close/>
                  <a:moveTo>
                    <a:pt x="12700" y="1450647"/>
                  </a:moveTo>
                  <a:lnTo>
                    <a:pt x="1252709" y="1450647"/>
                  </a:lnTo>
                  <a:lnTo>
                    <a:pt x="1252709" y="280670"/>
                  </a:lnTo>
                  <a:lnTo>
                    <a:pt x="984739" y="12700"/>
                  </a:lnTo>
                  <a:lnTo>
                    <a:pt x="12700" y="12700"/>
                  </a:lnTo>
                  <a:lnTo>
                    <a:pt x="12700" y="1450647"/>
                  </a:lnTo>
                  <a:close/>
                </a:path>
              </a:pathLst>
            </a:custGeom>
            <a:solidFill>
              <a:srgbClr val="44B875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494189" y="3338370"/>
            <a:ext cx="5404978" cy="6250439"/>
            <a:chOff x="0" y="0"/>
            <a:chExt cx="1265408" cy="1463347"/>
          </a:xfrm>
        </p:grpSpPr>
        <p:sp>
          <p:nvSpPr>
            <p:cNvPr name="Freeform 9" id="9"/>
            <p:cNvSpPr/>
            <p:nvPr/>
          </p:nvSpPr>
          <p:spPr>
            <a:xfrm flipH="false" flipV="false">
              <a:off x="6350" y="6350"/>
              <a:ext cx="1252709" cy="1450647"/>
            </a:xfrm>
            <a:custGeom>
              <a:avLst/>
              <a:gdLst/>
              <a:ahLst/>
              <a:cxnLst/>
              <a:rect r="r" b="b" t="t" l="l"/>
              <a:pathLst>
                <a:path h="1450647" w="1252709">
                  <a:moveTo>
                    <a:pt x="1252709" y="271780"/>
                  </a:moveTo>
                  <a:lnTo>
                    <a:pt x="1252709" y="1450647"/>
                  </a:lnTo>
                  <a:lnTo>
                    <a:pt x="0" y="1450647"/>
                  </a:lnTo>
                  <a:lnTo>
                    <a:pt x="0" y="0"/>
                  </a:lnTo>
                  <a:lnTo>
                    <a:pt x="980928" y="0"/>
                  </a:lnTo>
                  <a:close/>
                </a:path>
              </a:pathLst>
            </a:custGeom>
            <a:solidFill>
              <a:srgbClr val="44B87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>
              <a:off x="0" y="0"/>
              <a:ext cx="1265409" cy="1463347"/>
            </a:xfrm>
            <a:custGeom>
              <a:avLst/>
              <a:gdLst/>
              <a:ahLst/>
              <a:cxnLst/>
              <a:rect r="r" b="b" t="t" l="l"/>
              <a:pathLst>
                <a:path h="1463347" w="1265409">
                  <a:moveTo>
                    <a:pt x="1265409" y="1463347"/>
                  </a:moveTo>
                  <a:lnTo>
                    <a:pt x="0" y="1463347"/>
                  </a:lnTo>
                  <a:lnTo>
                    <a:pt x="0" y="0"/>
                  </a:lnTo>
                  <a:lnTo>
                    <a:pt x="989819" y="0"/>
                  </a:lnTo>
                  <a:lnTo>
                    <a:pt x="1265409" y="275590"/>
                  </a:lnTo>
                  <a:cubicBezTo>
                    <a:pt x="1265409" y="275590"/>
                    <a:pt x="1265409" y="1463347"/>
                    <a:pt x="1265409" y="1463347"/>
                  </a:cubicBezTo>
                  <a:close/>
                  <a:moveTo>
                    <a:pt x="12700" y="1450647"/>
                  </a:moveTo>
                  <a:lnTo>
                    <a:pt x="1252709" y="1450647"/>
                  </a:lnTo>
                  <a:lnTo>
                    <a:pt x="1252709" y="280670"/>
                  </a:lnTo>
                  <a:lnTo>
                    <a:pt x="984739" y="12700"/>
                  </a:lnTo>
                  <a:lnTo>
                    <a:pt x="12700" y="12700"/>
                  </a:lnTo>
                  <a:lnTo>
                    <a:pt x="12700" y="1450647"/>
                  </a:lnTo>
                  <a:close/>
                </a:path>
              </a:pathLst>
            </a:custGeom>
            <a:solidFill>
              <a:srgbClr val="44B875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2700000">
            <a:off x="12266824" y="-1920848"/>
            <a:ext cx="3847852" cy="3841695"/>
            <a:chOff x="0" y="0"/>
            <a:chExt cx="6350000" cy="6339840"/>
          </a:xfrm>
        </p:grpSpPr>
        <p:sp>
          <p:nvSpPr>
            <p:cNvPr name="Freeform 12" id="12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6327D">
                <a:alpha val="9804"/>
              </a:srgbClr>
            </a:solidFill>
          </p:spPr>
        </p:sp>
      </p:grpSp>
      <p:grpSp>
        <p:nvGrpSpPr>
          <p:cNvPr name="Group 13" id="13"/>
          <p:cNvGrpSpPr/>
          <p:nvPr/>
        </p:nvGrpSpPr>
        <p:grpSpPr>
          <a:xfrm rot="-2700000">
            <a:off x="16301347" y="-1020546"/>
            <a:ext cx="2044362" cy="2041091"/>
            <a:chOff x="0" y="0"/>
            <a:chExt cx="6350000" cy="6339840"/>
          </a:xfrm>
        </p:grpSpPr>
        <p:sp>
          <p:nvSpPr>
            <p:cNvPr name="Freeform 14" id="14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44B875">
                <a:alpha val="9804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392480" y="633348"/>
            <a:ext cx="9483596" cy="9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522"/>
              </a:lnSpc>
              <a:spcBef>
                <a:spcPct val="0"/>
              </a:spcBef>
            </a:pPr>
            <a:r>
              <a:rPr lang="en-US" sz="5373">
                <a:solidFill>
                  <a:srgbClr val="000000"/>
                </a:solidFill>
                <a:ea typeface="Poppins Medium"/>
              </a:rPr>
              <a:t>分工資訊  Division of labor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2480" y="3368668"/>
            <a:ext cx="4295628" cy="718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0"/>
              </a:lnSpc>
              <a:spcBef>
                <a:spcPct val="0"/>
              </a:spcBef>
            </a:pPr>
            <a:r>
              <a:rPr lang="en-US" sz="3978">
                <a:solidFill>
                  <a:srgbClr val="FFFFFF"/>
                </a:solidFill>
                <a:ea typeface="Poppins Medium"/>
              </a:rPr>
              <a:t>林敏菁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832958" y="3368703"/>
            <a:ext cx="1516380" cy="71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2"/>
              </a:lnSpc>
              <a:spcBef>
                <a:spcPct val="0"/>
              </a:spcBef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鄭博安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84839" y="3368703"/>
            <a:ext cx="1516380" cy="71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2"/>
              </a:lnSpc>
              <a:spcBef>
                <a:spcPct val="0"/>
              </a:spcBef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蘇梓棱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632558" y="4374896"/>
            <a:ext cx="2281118" cy="1422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物件Boss</a:t>
            </a:r>
          </a:p>
          <a:p>
            <a:pPr algn="ctr">
              <a:lnSpc>
                <a:spcPts val="5572"/>
              </a:lnSpc>
              <a:spcBef>
                <a:spcPct val="0"/>
              </a:spcBef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物件Card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606422" y="4374896"/>
            <a:ext cx="2533293" cy="1422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latin typeface="Poppins Medium"/>
              </a:rPr>
              <a:t>main函式</a:t>
            </a:r>
          </a:p>
          <a:p>
            <a:pPr algn="ctr">
              <a:lnSpc>
                <a:spcPts val="5572"/>
              </a:lnSpc>
              <a:spcBef>
                <a:spcPct val="0"/>
              </a:spcBef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物件game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45085" y="4374896"/>
            <a:ext cx="4154210" cy="353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物件Player</a:t>
            </a:r>
          </a:p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ea typeface="Poppins Medium"/>
              </a:rPr>
              <a:t>物件PC</a:t>
            </a:r>
          </a:p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latin typeface="Poppins Medium"/>
              </a:rPr>
              <a:t>PPT製作</a:t>
            </a:r>
          </a:p>
          <a:p>
            <a:pPr algn="ctr">
              <a:lnSpc>
                <a:spcPts val="5572"/>
              </a:lnSpc>
            </a:pPr>
            <a:r>
              <a:rPr lang="en-US" sz="3980">
                <a:solidFill>
                  <a:srgbClr val="FFFFFF"/>
                </a:solidFill>
                <a:latin typeface="Poppins Medium"/>
              </a:rPr>
              <a:t>Readme.md撰寫</a:t>
            </a:r>
          </a:p>
          <a:p>
            <a:pPr algn="ctr">
              <a:lnSpc>
                <a:spcPts val="5572"/>
              </a:lnSpc>
              <a:spcBef>
                <a:spcPct val="0"/>
              </a:spcBef>
            </a:pPr>
            <a:r>
              <a:rPr lang="en-US" sz="3980">
                <a:solidFill>
                  <a:srgbClr val="FFFFFF"/>
                </a:solidFill>
                <a:latin typeface="Poppins Medium"/>
              </a:rPr>
              <a:t>UML製作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18288000" cy="3649226"/>
            <a:chOff x="0" y="0"/>
            <a:chExt cx="24384000" cy="486563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5217" r="0" b="14851"/>
            <a:stretch>
              <a:fillRect/>
            </a:stretch>
          </p:blipFill>
          <p:spPr>
            <a:xfrm flipH="false" flipV="false">
              <a:off x="0" y="0"/>
              <a:ext cx="24384000" cy="4865635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655011" y="1511723"/>
            <a:ext cx="4306218" cy="4506176"/>
            <a:chOff x="0" y="0"/>
            <a:chExt cx="1265408" cy="1324167"/>
          </a:xfrm>
        </p:grpSpPr>
        <p:sp>
          <p:nvSpPr>
            <p:cNvPr name="Freeform 5" id="5"/>
            <p:cNvSpPr/>
            <p:nvPr/>
          </p:nvSpPr>
          <p:spPr>
            <a:xfrm flipH="false" flipV="false">
              <a:off x="6350" y="6350"/>
              <a:ext cx="1252709" cy="1311467"/>
            </a:xfrm>
            <a:custGeom>
              <a:avLst/>
              <a:gdLst/>
              <a:ahLst/>
              <a:cxnLst/>
              <a:rect r="r" b="b" t="t" l="l"/>
              <a:pathLst>
                <a:path h="1311467" w="1252709">
                  <a:moveTo>
                    <a:pt x="1252709" y="271780"/>
                  </a:moveTo>
                  <a:lnTo>
                    <a:pt x="1252709" y="1311467"/>
                  </a:lnTo>
                  <a:lnTo>
                    <a:pt x="0" y="1311467"/>
                  </a:lnTo>
                  <a:lnTo>
                    <a:pt x="0" y="0"/>
                  </a:lnTo>
                  <a:lnTo>
                    <a:pt x="980928" y="0"/>
                  </a:lnTo>
                  <a:close/>
                </a:path>
              </a:pathLst>
            </a:custGeom>
            <a:solidFill>
              <a:srgbClr val="F8F8F8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>
              <a:off x="0" y="0"/>
              <a:ext cx="1265409" cy="1324167"/>
            </a:xfrm>
            <a:custGeom>
              <a:avLst/>
              <a:gdLst/>
              <a:ahLst/>
              <a:cxnLst/>
              <a:rect r="r" b="b" t="t" l="l"/>
              <a:pathLst>
                <a:path h="1324167" w="1265409">
                  <a:moveTo>
                    <a:pt x="1265409" y="1324167"/>
                  </a:moveTo>
                  <a:lnTo>
                    <a:pt x="0" y="1324167"/>
                  </a:lnTo>
                  <a:lnTo>
                    <a:pt x="0" y="0"/>
                  </a:lnTo>
                  <a:lnTo>
                    <a:pt x="989819" y="0"/>
                  </a:lnTo>
                  <a:lnTo>
                    <a:pt x="1265409" y="275590"/>
                  </a:lnTo>
                  <a:cubicBezTo>
                    <a:pt x="1265409" y="275590"/>
                    <a:pt x="1265409" y="1324167"/>
                    <a:pt x="1265409" y="1324167"/>
                  </a:cubicBezTo>
                  <a:close/>
                  <a:moveTo>
                    <a:pt x="12700" y="1311467"/>
                  </a:moveTo>
                  <a:lnTo>
                    <a:pt x="1252709" y="1311467"/>
                  </a:lnTo>
                  <a:lnTo>
                    <a:pt x="1252709" y="280670"/>
                  </a:lnTo>
                  <a:lnTo>
                    <a:pt x="984739" y="12700"/>
                  </a:lnTo>
                  <a:lnTo>
                    <a:pt x="12700" y="12700"/>
                  </a:lnTo>
                  <a:lnTo>
                    <a:pt x="12700" y="1311467"/>
                  </a:ln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7" id="7"/>
          <p:cNvGrpSpPr/>
          <p:nvPr/>
        </p:nvGrpSpPr>
        <p:grpSpPr>
          <a:xfrm rot="-5400000">
            <a:off x="1499828" y="2418054"/>
            <a:ext cx="641194" cy="330827"/>
            <a:chOff x="0" y="0"/>
            <a:chExt cx="2701810" cy="1394013"/>
          </a:xfrm>
        </p:grpSpPr>
        <p:sp>
          <p:nvSpPr>
            <p:cNvPr name="Freeform 8" id="8"/>
            <p:cNvSpPr/>
            <p:nvPr/>
          </p:nvSpPr>
          <p:spPr>
            <a:xfrm flipH="false" flipV="false">
              <a:off x="0" y="0"/>
              <a:ext cx="2701810" cy="1394013"/>
            </a:xfrm>
            <a:custGeom>
              <a:avLst/>
              <a:gdLst/>
              <a:ahLst/>
              <a:cxnLst/>
              <a:rect r="r" b="b" t="t" l="l"/>
              <a:pathLst>
                <a:path h="1394013" w="2701810">
                  <a:moveTo>
                    <a:pt x="0" y="0"/>
                  </a:moveTo>
                  <a:lnTo>
                    <a:pt x="1350905" y="1394013"/>
                  </a:lnTo>
                  <a:lnTo>
                    <a:pt x="2701810" y="0"/>
                  </a:lnTo>
                  <a:close/>
                </a:path>
              </a:pathLst>
            </a:custGeom>
            <a:solidFill>
              <a:srgbClr val="06327D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2260172" y="1914771"/>
            <a:ext cx="1261342" cy="116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078"/>
              </a:lnSpc>
              <a:spcBef>
                <a:spcPct val="0"/>
              </a:spcBef>
            </a:pPr>
            <a:r>
              <a:rPr lang="en-US" sz="6484">
                <a:solidFill>
                  <a:srgbClr val="06327D"/>
                </a:solidFill>
                <a:latin typeface="Poppins Medium Bold"/>
              </a:rPr>
              <a:t>01.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20425" y="3253823"/>
            <a:ext cx="3701173" cy="110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83"/>
              </a:lnSpc>
              <a:spcBef>
                <a:spcPct val="0"/>
              </a:spcBef>
            </a:pPr>
            <a:r>
              <a:rPr lang="en-US" sz="3202">
                <a:solidFill>
                  <a:srgbClr val="000000"/>
                </a:solidFill>
                <a:ea typeface="Inter"/>
              </a:rPr>
              <a:t>更新UML、製作流程圖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550616" y="1876671"/>
            <a:ext cx="2190899" cy="116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078"/>
              </a:lnSpc>
              <a:spcBef>
                <a:spcPct val="0"/>
              </a:spcBef>
            </a:pPr>
            <a:r>
              <a:rPr lang="en-US" sz="6484">
                <a:solidFill>
                  <a:srgbClr val="2B70E4"/>
                </a:solidFill>
                <a:latin typeface="Poppins Medium Bold"/>
              </a:rPr>
              <a:t>02.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50616" y="3179584"/>
            <a:ext cx="3577232" cy="547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83"/>
              </a:lnSpc>
              <a:spcBef>
                <a:spcPct val="0"/>
              </a:spcBef>
            </a:pPr>
            <a:r>
              <a:rPr lang="en-US" sz="3202">
                <a:solidFill>
                  <a:srgbClr val="000000"/>
                </a:solidFill>
                <a:ea typeface="Inter"/>
              </a:rPr>
              <a:t>開始程式撰寫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00166" y="1876671"/>
            <a:ext cx="2190899" cy="1168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078"/>
              </a:lnSpc>
              <a:spcBef>
                <a:spcPct val="0"/>
              </a:spcBef>
            </a:pPr>
            <a:r>
              <a:rPr lang="en-US" sz="6484">
                <a:solidFill>
                  <a:srgbClr val="44B875"/>
                </a:solidFill>
                <a:latin typeface="Poppins Medium Bold"/>
              </a:rPr>
              <a:t>03.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00166" y="3179584"/>
            <a:ext cx="3577232" cy="110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483"/>
              </a:lnSpc>
              <a:spcBef>
                <a:spcPct val="0"/>
              </a:spcBef>
            </a:pPr>
            <a:r>
              <a:rPr lang="en-US" sz="3202">
                <a:solidFill>
                  <a:srgbClr val="000000"/>
                </a:solidFill>
                <a:ea typeface="Inter"/>
              </a:rPr>
              <a:t>不斷Debug、完成成品報告</a:t>
            </a:r>
          </a:p>
        </p:txBody>
      </p:sp>
      <p:grpSp>
        <p:nvGrpSpPr>
          <p:cNvPr name="Group 15" id="15"/>
          <p:cNvGrpSpPr/>
          <p:nvPr/>
        </p:nvGrpSpPr>
        <p:grpSpPr>
          <a:xfrm rot="-2700000">
            <a:off x="13953472" y="-1920848"/>
            <a:ext cx="3847852" cy="3841695"/>
            <a:chOff x="0" y="0"/>
            <a:chExt cx="6350000" cy="6339840"/>
          </a:xfrm>
        </p:grpSpPr>
        <p:sp>
          <p:nvSpPr>
            <p:cNvPr name="Freeform 16" id="16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44B875">
                <a:alpha val="9804"/>
              </a:srgbClr>
            </a:solidFill>
          </p:spPr>
        </p:sp>
      </p:grpSp>
      <p:grpSp>
        <p:nvGrpSpPr>
          <p:cNvPr name="Group 17" id="17"/>
          <p:cNvGrpSpPr/>
          <p:nvPr/>
        </p:nvGrpSpPr>
        <p:grpSpPr>
          <a:xfrm rot="-2700000">
            <a:off x="11724142" y="-1258675"/>
            <a:ext cx="2044362" cy="2041091"/>
            <a:chOff x="0" y="0"/>
            <a:chExt cx="6350000" cy="6339840"/>
          </a:xfrm>
        </p:grpSpPr>
        <p:sp>
          <p:nvSpPr>
            <p:cNvPr name="Freeform 18" id="18"/>
            <p:cNvSpPr/>
            <p:nvPr/>
          </p:nvSpPr>
          <p:spPr>
            <a:xfrm flipH="false" flipV="false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6327D">
                <a:alpha val="9804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890844" y="2167201"/>
            <a:ext cx="2913888" cy="718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  <a:spcBef>
                <a:spcPct val="0"/>
              </a:spcBef>
            </a:pPr>
            <a:r>
              <a:rPr lang="en-US" sz="3973">
                <a:solidFill>
                  <a:srgbClr val="06327D"/>
                </a:solidFill>
                <a:ea typeface="Poppins Medium Bold"/>
              </a:rPr>
              <a:t>（現階段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DAFgdTawAiE</dc:identifier>
  <dcterms:modified xsi:type="dcterms:W3CDTF">2011-08-01T06:04:30Z</dcterms:modified>
  <cp:revision>1</cp:revision>
  <dc:title>妞妞（鬥牛）</dc:title>
</cp:coreProperties>
</file>

<file path=docProps/thumbnail.jpeg>
</file>